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9" r:id="rId1"/>
  </p:sldMasterIdLst>
  <p:notesMasterIdLst>
    <p:notesMasterId r:id="rId15"/>
  </p:notesMasterIdLst>
  <p:sldIdLst>
    <p:sldId id="256" r:id="rId2"/>
    <p:sldId id="266" r:id="rId3"/>
    <p:sldId id="268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9" r:id="rId12"/>
    <p:sldId id="270" r:id="rId13"/>
    <p:sldId id="265" r:id="rId14"/>
  </p:sldIdLst>
  <p:sldSz cx="14630400" cy="8229600"/>
  <p:notesSz cx="8229600" cy="14630400"/>
  <p:embeddedFontLst>
    <p:embeddedFont>
      <p:font typeface="Cambria Math" panose="02040503050406030204" pitchFamily="18" charset="0"/>
      <p:regular r:id="rId16"/>
    </p:embeddedFont>
    <p:embeddedFont>
      <p:font typeface="Lora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CFF"/>
    <a:srgbClr val="3399FF"/>
    <a:srgbClr val="2528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3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371850" y="1097275"/>
            <a:ext cx="548665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3" name="Google Shape;163;p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5041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2720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Google Shape;188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2013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" name="Google Shape;57;p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4533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" name="Google Shape;24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3" name="Google Shape;93;p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7" name="Google Shape;107;p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4" name="Google Shape;124;p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15;p3"/>
          <p:cNvSpPr/>
          <p:nvPr/>
        </p:nvSpPr>
        <p:spPr>
          <a:xfrm>
            <a:off x="833200" y="2629242"/>
            <a:ext cx="7477601" cy="1916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EB9FC"/>
              </a:buClr>
              <a:buSzPts val="6036"/>
              <a:buFont typeface="Lora"/>
              <a:buNone/>
            </a:pPr>
            <a:r>
              <a:rPr lang="en-US" sz="7200" b="0" i="0" u="none" strike="noStrike" cap="none" dirty="0">
                <a:solidFill>
                  <a:srgbClr val="6EB9FC"/>
                </a:solidFill>
                <a:latin typeface="Lora"/>
                <a:ea typeface="Lora"/>
                <a:cs typeface="Lora"/>
                <a:sym typeface="Lora"/>
              </a:rPr>
              <a:t> Web Designer</a:t>
            </a:r>
            <a:endParaRPr sz="7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BCFD7C-D769-B20C-3A77-E559C3F57A7D}"/>
              </a:ext>
            </a:extLst>
          </p:cNvPr>
          <p:cNvSpPr txBox="1"/>
          <p:nvPr/>
        </p:nvSpPr>
        <p:spPr>
          <a:xfrm>
            <a:off x="1119554" y="5187306"/>
            <a:ext cx="69048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dirty="0">
                <a:solidFill>
                  <a:srgbClr val="66CC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Riya Shah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C5A0DC-DFAB-0A5F-FBCC-B6A9217E9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738" y="0"/>
            <a:ext cx="6787662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1"/>
          <p:cNvSpPr/>
          <p:nvPr/>
        </p:nvSpPr>
        <p:spPr>
          <a:xfrm>
            <a:off x="60544" y="0"/>
            <a:ext cx="14630400" cy="8229600"/>
          </a:xfrm>
          <a:prstGeom prst="rect">
            <a:avLst/>
          </a:prstGeom>
          <a:solidFill>
            <a:srgbClr val="2528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1"/>
          <p:cNvSpPr/>
          <p:nvPr/>
        </p:nvSpPr>
        <p:spPr>
          <a:xfrm>
            <a:off x="2348400" y="1003325"/>
            <a:ext cx="9642900" cy="1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6EB9FC"/>
              </a:buClr>
              <a:buSzPts val="4374"/>
              <a:buFont typeface="Lora"/>
              <a:buNone/>
            </a:pPr>
            <a:r>
              <a:rPr lang="en-US" sz="4374">
                <a:solidFill>
                  <a:srgbClr val="6EB9FC"/>
                </a:solidFill>
                <a:latin typeface="Lora"/>
                <a:ea typeface="Lora"/>
                <a:cs typeface="Lora"/>
                <a:sym typeface="Lora"/>
              </a:rPr>
              <a:t>Learning at TOPS Technology</a:t>
            </a:r>
            <a:endParaRPr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1"/>
          <p:cNvSpPr/>
          <p:nvPr/>
        </p:nvSpPr>
        <p:spPr>
          <a:xfrm>
            <a:off x="7301270" y="2739985"/>
            <a:ext cx="27742" cy="3888224"/>
          </a:xfrm>
          <a:prstGeom prst="rect">
            <a:avLst/>
          </a:prstGeom>
          <a:solidFill>
            <a:srgbClr val="6EB9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1"/>
          <p:cNvSpPr/>
          <p:nvPr/>
        </p:nvSpPr>
        <p:spPr>
          <a:xfrm>
            <a:off x="6287512" y="3149620"/>
            <a:ext cx="777597" cy="27742"/>
          </a:xfrm>
          <a:prstGeom prst="rect">
            <a:avLst/>
          </a:prstGeom>
          <a:solidFill>
            <a:srgbClr val="6EB9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1"/>
          <p:cNvSpPr/>
          <p:nvPr/>
        </p:nvSpPr>
        <p:spPr>
          <a:xfrm>
            <a:off x="7065109" y="2962036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63A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1"/>
          <p:cNvSpPr/>
          <p:nvPr/>
        </p:nvSpPr>
        <p:spPr>
          <a:xfrm>
            <a:off x="7254419" y="2955250"/>
            <a:ext cx="121325" cy="416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6EB9FC"/>
              </a:buClr>
              <a:buSzPts val="2624"/>
              <a:buFont typeface="Lora"/>
              <a:buNone/>
            </a:pPr>
            <a:r>
              <a:rPr lang="en-US" sz="2624" dirty="0">
                <a:solidFill>
                  <a:srgbClr val="6EB9FC"/>
                </a:solidFill>
                <a:latin typeface="Lora"/>
                <a:ea typeface="Lora"/>
                <a:cs typeface="Lora"/>
                <a:sym typeface="Lora"/>
              </a:rPr>
              <a:t>1</a:t>
            </a:r>
            <a:endParaRPr sz="2624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1"/>
          <p:cNvSpPr/>
          <p:nvPr/>
        </p:nvSpPr>
        <p:spPr>
          <a:xfrm>
            <a:off x="3315533" y="2962156"/>
            <a:ext cx="2777490" cy="347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6EB9FC"/>
              </a:buClr>
              <a:buSzPts val="2187"/>
              <a:buFont typeface="Lora"/>
              <a:buNone/>
            </a:pPr>
            <a:r>
              <a:rPr lang="en-US" sz="2187" dirty="0">
                <a:solidFill>
                  <a:srgbClr val="6EB9FC"/>
                </a:solidFill>
                <a:latin typeface="Lora"/>
                <a:ea typeface="Lora"/>
                <a:cs typeface="Lora"/>
                <a:sym typeface="Lora"/>
              </a:rPr>
              <a:t>HTML &amp; HTML5</a:t>
            </a:r>
            <a:endParaRPr sz="2187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1"/>
          <p:cNvSpPr/>
          <p:nvPr/>
        </p:nvSpPr>
        <p:spPr>
          <a:xfrm>
            <a:off x="2348389" y="3442573"/>
            <a:ext cx="3744635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Structuring website and web pages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1"/>
          <p:cNvSpPr/>
          <p:nvPr/>
        </p:nvSpPr>
        <p:spPr>
          <a:xfrm>
            <a:off x="7599045" y="4334664"/>
            <a:ext cx="777597" cy="27742"/>
          </a:xfrm>
          <a:prstGeom prst="rect">
            <a:avLst/>
          </a:prstGeom>
          <a:solidFill>
            <a:srgbClr val="6EB9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1"/>
          <p:cNvSpPr/>
          <p:nvPr/>
        </p:nvSpPr>
        <p:spPr>
          <a:xfrm>
            <a:off x="7065109" y="411243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63A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1"/>
          <p:cNvSpPr/>
          <p:nvPr/>
        </p:nvSpPr>
        <p:spPr>
          <a:xfrm>
            <a:off x="7225486" y="4066103"/>
            <a:ext cx="179070" cy="416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6EB9FC"/>
              </a:buClr>
              <a:buSzPts val="2624"/>
              <a:buFont typeface="Lora"/>
              <a:buNone/>
            </a:pPr>
            <a:r>
              <a:rPr lang="en-US" sz="2624" dirty="0">
                <a:solidFill>
                  <a:srgbClr val="6EB9FC"/>
                </a:solidFill>
                <a:latin typeface="Lora"/>
                <a:ea typeface="Lora"/>
                <a:cs typeface="Lora"/>
                <a:sym typeface="Lora"/>
              </a:rPr>
              <a:t>2</a:t>
            </a:r>
            <a:endParaRPr sz="2624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1"/>
          <p:cNvSpPr/>
          <p:nvPr/>
        </p:nvSpPr>
        <p:spPr>
          <a:xfrm>
            <a:off x="8537138" y="4073009"/>
            <a:ext cx="2777490" cy="347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6EB9FC"/>
              </a:buClr>
              <a:buSzPts val="2187"/>
              <a:buFont typeface="Lora"/>
              <a:buNone/>
            </a:pPr>
            <a:r>
              <a:rPr lang="en-US" sz="2187">
                <a:solidFill>
                  <a:srgbClr val="6EB9FC"/>
                </a:solidFill>
                <a:latin typeface="Lora"/>
                <a:ea typeface="Lora"/>
                <a:cs typeface="Lora"/>
                <a:sym typeface="Lora"/>
              </a:rPr>
              <a:t>CSS</a:t>
            </a:r>
            <a:endParaRPr sz="2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1"/>
          <p:cNvSpPr/>
          <p:nvPr/>
        </p:nvSpPr>
        <p:spPr>
          <a:xfrm>
            <a:off x="8537138" y="4553426"/>
            <a:ext cx="4287908" cy="71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Arial"/>
              <a:buNone/>
            </a:pPr>
            <a:r>
              <a:rPr lang="en-US" sz="1750" dirty="0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Designing and styling attractive websites</a:t>
            </a:r>
            <a:endParaRPr sz="17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1"/>
          <p:cNvSpPr/>
          <p:nvPr/>
        </p:nvSpPr>
        <p:spPr>
          <a:xfrm>
            <a:off x="6308288" y="5373248"/>
            <a:ext cx="777597" cy="27742"/>
          </a:xfrm>
          <a:prstGeom prst="rect">
            <a:avLst/>
          </a:prstGeom>
          <a:solidFill>
            <a:srgbClr val="6EB9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7065109" y="5137148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63A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7222153" y="5065871"/>
            <a:ext cx="185738" cy="416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6EB9FC"/>
              </a:buClr>
              <a:buSzPts val="2624"/>
              <a:buFont typeface="Lora"/>
              <a:buNone/>
            </a:pPr>
            <a:r>
              <a:rPr lang="en-US" sz="2624" dirty="0">
                <a:solidFill>
                  <a:srgbClr val="6EB9FC"/>
                </a:solidFill>
                <a:latin typeface="Lora"/>
                <a:ea typeface="Lora"/>
                <a:cs typeface="Lora"/>
                <a:sym typeface="Lora"/>
              </a:rPr>
              <a:t>3</a:t>
            </a:r>
            <a:endParaRPr sz="2624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1"/>
          <p:cNvSpPr/>
          <p:nvPr/>
        </p:nvSpPr>
        <p:spPr>
          <a:xfrm>
            <a:off x="2378512" y="5072777"/>
            <a:ext cx="3714512" cy="347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6EB9FC"/>
              </a:buClr>
              <a:buSzPts val="2187"/>
              <a:buFont typeface="Lora"/>
              <a:buNone/>
            </a:pPr>
            <a:r>
              <a:rPr lang="en-US" sz="2187">
                <a:solidFill>
                  <a:srgbClr val="6EB9FC"/>
                </a:solidFill>
                <a:latin typeface="Lora"/>
                <a:ea typeface="Lora"/>
                <a:cs typeface="Lora"/>
                <a:sym typeface="Lora"/>
              </a:rPr>
              <a:t>JavaScript, jQuery, Bootstrap</a:t>
            </a:r>
            <a:endParaRPr sz="2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1"/>
          <p:cNvSpPr/>
          <p:nvPr/>
        </p:nvSpPr>
        <p:spPr>
          <a:xfrm>
            <a:off x="1720161" y="5917394"/>
            <a:ext cx="4387878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Arial"/>
              <a:buNone/>
            </a:pPr>
            <a:r>
              <a:rPr lang="en-US" sz="1750" dirty="0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Adding interactivity and responsive design</a:t>
            </a:r>
            <a:endParaRPr sz="17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11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242153" y="7589520"/>
            <a:ext cx="2296807" cy="54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p10"/>
          <p:cNvSpPr/>
          <p:nvPr/>
        </p:nvSpPr>
        <p:spPr>
          <a:xfrm>
            <a:off x="311521" y="795704"/>
            <a:ext cx="7477601" cy="138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6EB9FC"/>
              </a:buClr>
              <a:buSzPts val="4374"/>
              <a:buFont typeface="Lora"/>
              <a:buNone/>
            </a:pPr>
            <a:r>
              <a:rPr lang="en-IN" sz="4374" dirty="0">
                <a:solidFill>
                  <a:srgbClr val="6EB9FC"/>
                </a:solidFill>
                <a:latin typeface="Lora"/>
                <a:ea typeface="Lora"/>
                <a:cs typeface="Lora"/>
                <a:sym typeface="Lora"/>
              </a:rPr>
              <a:t>Why </a:t>
            </a:r>
            <a:r>
              <a:rPr lang="en-US" sz="4374" dirty="0">
                <a:solidFill>
                  <a:srgbClr val="6EB9FC"/>
                </a:solidFill>
                <a:latin typeface="Lora"/>
                <a:ea typeface="Lora"/>
                <a:cs typeface="Lora"/>
                <a:sym typeface="Lora"/>
              </a:rPr>
              <a:t>Web Designing</a:t>
            </a:r>
            <a:r>
              <a:rPr lang="en-IN" sz="4374" dirty="0">
                <a:solidFill>
                  <a:srgbClr val="6EB9FC"/>
                </a:solidFill>
                <a:latin typeface="Lora"/>
                <a:ea typeface="Lora"/>
                <a:cs typeface="Lora"/>
                <a:sym typeface="Lora"/>
              </a:rPr>
              <a:t>? </a:t>
            </a:r>
            <a:endParaRPr lang="en-US" sz="4374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FBF072-B1E6-E623-5875-3C9936D57C1B}"/>
              </a:ext>
            </a:extLst>
          </p:cNvPr>
          <p:cNvSpPr txBox="1"/>
          <p:nvPr/>
        </p:nvSpPr>
        <p:spPr>
          <a:xfrm>
            <a:off x="311521" y="2184449"/>
            <a:ext cx="7477601" cy="4131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66CCFF"/>
              </a:buClr>
              <a:buFont typeface="Wingdings" panose="05000000000000000000" pitchFamily="2" charset="2"/>
              <a:buChar char="v"/>
            </a:pPr>
            <a:r>
              <a:rPr lang="en-IN" sz="1750" dirty="0">
                <a:solidFill>
                  <a:srgbClr val="D6E5EF"/>
                </a:solidFill>
              </a:rPr>
              <a:t>I chose this field because it enables me to showcase my creativity.</a:t>
            </a:r>
          </a:p>
          <a:p>
            <a:pPr algn="just">
              <a:buClr>
                <a:srgbClr val="66CCFF"/>
              </a:buClr>
            </a:pPr>
            <a:endParaRPr lang="en-IN" sz="1750" dirty="0">
              <a:solidFill>
                <a:srgbClr val="D6E5EF"/>
              </a:solidFill>
            </a:endParaRPr>
          </a:p>
          <a:p>
            <a:pPr marL="285750" indent="-285750" algn="just">
              <a:buClr>
                <a:srgbClr val="66CCFF"/>
              </a:buClr>
              <a:buFont typeface="Wingdings" panose="05000000000000000000" pitchFamily="2" charset="2"/>
              <a:buChar char="v"/>
            </a:pPr>
            <a:r>
              <a:rPr lang="en-IN" sz="1750" dirty="0">
                <a:solidFill>
                  <a:srgbClr val="D6E5EF"/>
                </a:solidFill>
              </a:rPr>
              <a:t>I had an early interest in designing so I got attracted to this course which can help me achieve my dreams. </a:t>
            </a:r>
          </a:p>
          <a:p>
            <a:pPr algn="just">
              <a:buClr>
                <a:srgbClr val="66CCFF"/>
              </a:buClr>
            </a:pPr>
            <a:endParaRPr lang="en-IN" sz="1750" dirty="0">
              <a:solidFill>
                <a:srgbClr val="D6E5EF"/>
              </a:solidFill>
            </a:endParaRPr>
          </a:p>
          <a:p>
            <a:pPr marL="285750" indent="-285750" algn="just">
              <a:buClr>
                <a:srgbClr val="66CCFF"/>
              </a:buClr>
              <a:buFont typeface="Wingdings" panose="05000000000000000000" pitchFamily="2" charset="2"/>
              <a:buChar char="v"/>
            </a:pPr>
            <a:r>
              <a:rPr lang="en-IN" sz="1750" dirty="0">
                <a:solidFill>
                  <a:srgbClr val="D6E5EF"/>
                </a:solidFill>
              </a:rPr>
              <a:t>I believe by choosing the career in web design and learning about this field in depth can help me improve myself and make me more dynamic and creative. </a:t>
            </a:r>
          </a:p>
          <a:p>
            <a:pPr marL="285750" indent="-285750" algn="just">
              <a:buClr>
                <a:srgbClr val="66CCFF"/>
              </a:buClr>
              <a:buFont typeface="Wingdings" panose="05000000000000000000" pitchFamily="2" charset="2"/>
              <a:buChar char="v"/>
            </a:pPr>
            <a:endParaRPr lang="en-IN" sz="1750" dirty="0">
              <a:solidFill>
                <a:srgbClr val="D6E5EF"/>
              </a:solidFill>
            </a:endParaRPr>
          </a:p>
          <a:p>
            <a:pPr marL="285750" indent="-285750" algn="just">
              <a:buClr>
                <a:srgbClr val="66CCFF"/>
              </a:buClr>
              <a:buFont typeface="Wingdings" panose="05000000000000000000" pitchFamily="2" charset="2"/>
              <a:buChar char="v"/>
            </a:pPr>
            <a:r>
              <a:rPr lang="en-IN" sz="1750" dirty="0">
                <a:solidFill>
                  <a:srgbClr val="D6E5EF"/>
                </a:solidFill>
              </a:rPr>
              <a:t>From market perspective, it is an era of Digitalization. </a:t>
            </a:r>
          </a:p>
          <a:p>
            <a:pPr algn="just">
              <a:buClr>
                <a:srgbClr val="66CCFF"/>
              </a:buClr>
            </a:pPr>
            <a:endParaRPr lang="en-IN" sz="1750" dirty="0">
              <a:solidFill>
                <a:srgbClr val="D6E5EF"/>
              </a:solidFill>
            </a:endParaRPr>
          </a:p>
          <a:p>
            <a:pPr marL="285750" indent="-285750" algn="just">
              <a:buClr>
                <a:srgbClr val="66CCFF"/>
              </a:buClr>
              <a:buFont typeface="Wingdings" panose="05000000000000000000" pitchFamily="2" charset="2"/>
              <a:buChar char="v"/>
            </a:pPr>
            <a:r>
              <a:rPr lang="en-IN" sz="1750" dirty="0">
                <a:solidFill>
                  <a:srgbClr val="D6E5EF"/>
                </a:solidFill>
              </a:rPr>
              <a:t>Everyday new websites and applications are built so there is a boom in the demand of web designer’s . </a:t>
            </a:r>
          </a:p>
          <a:p>
            <a:pPr algn="just">
              <a:buClr>
                <a:srgbClr val="66CCFF"/>
              </a:buClr>
            </a:pPr>
            <a:endParaRPr lang="en-IN" sz="1750" dirty="0">
              <a:solidFill>
                <a:srgbClr val="D6E5EF"/>
              </a:solidFill>
            </a:endParaRPr>
          </a:p>
          <a:p>
            <a:pPr marL="285750" indent="-285750" algn="just">
              <a:buClr>
                <a:srgbClr val="66CCFF"/>
              </a:buClr>
              <a:buFont typeface="Wingdings" panose="05000000000000000000" pitchFamily="2" charset="2"/>
              <a:buChar char="v"/>
            </a:pPr>
            <a:r>
              <a:rPr lang="en-IN" sz="1750" dirty="0">
                <a:solidFill>
                  <a:srgbClr val="D6E5EF"/>
                </a:solidFill>
              </a:rPr>
              <a:t>It is also one of the reason why  I choose web design ….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3877D3-10EB-2549-41D2-7BA55D99B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644" y="795704"/>
            <a:ext cx="2719755" cy="1813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2" descr="Digitization vs Digitalization? How can they benefit your corporates?">
            <a:extLst>
              <a:ext uri="{FF2B5EF4-FFF2-40B4-BE49-F238E27FC236}">
                <a16:creationId xmlns:a16="http://schemas.microsoft.com/office/drawing/2014/main" id="{29574E62-7D0D-CF8F-EC10-04EA350A9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4138" y="2608874"/>
            <a:ext cx="2707336" cy="1813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5662EC-4502-103F-1A3D-A0EAA5287E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0902" y="4114800"/>
            <a:ext cx="2559238" cy="251972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DA6C71-8B6F-4800-0A62-9E5F0C50D0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89323" y="5797793"/>
            <a:ext cx="2203939" cy="1986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999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15;p3"/>
          <p:cNvSpPr/>
          <p:nvPr/>
        </p:nvSpPr>
        <p:spPr>
          <a:xfrm>
            <a:off x="2801816" y="1304533"/>
            <a:ext cx="11676184" cy="3115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EB9FC"/>
              </a:buClr>
              <a:buSzPts val="6036"/>
              <a:buFont typeface="Lora"/>
              <a:buNone/>
            </a:pPr>
            <a:r>
              <a:rPr lang="en-US" sz="8800" dirty="0">
                <a:solidFill>
                  <a:srgbClr val="6EB9FC"/>
                </a:solidFill>
                <a:latin typeface="Lora"/>
                <a:ea typeface="Calibri"/>
                <a:cs typeface="Calibri"/>
                <a:sym typeface="Lora"/>
              </a:rPr>
              <a:t>Any Questions??</a:t>
            </a:r>
            <a:endParaRPr sz="8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D93152-7EDD-F09C-FF40-D5C84AE3B9F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14630400" cy="82295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E79C91-2A0C-253C-91C5-6E5B3EA3CE2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01816" y="3575537"/>
            <a:ext cx="8042030" cy="4114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565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2"/>
          <p:cNvSpPr/>
          <p:nvPr/>
        </p:nvSpPr>
        <p:spPr>
          <a:xfrm>
            <a:off x="2348389" y="2564780"/>
            <a:ext cx="9933503" cy="3512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74"/>
              <a:buFont typeface="Calibri"/>
              <a:buNone/>
            </a:pPr>
            <a:endParaRPr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12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242153" y="7589520"/>
            <a:ext cx="2296807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82421" y="0"/>
            <a:ext cx="64008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2"/>
          <p:cNvSpPr txBox="1"/>
          <p:nvPr/>
        </p:nvSpPr>
        <p:spPr>
          <a:xfrm>
            <a:off x="1170878" y="2564780"/>
            <a:ext cx="769434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>
                <a:solidFill>
                  <a:srgbClr val="6EB9FC"/>
                </a:solidFill>
                <a:latin typeface="Lora"/>
                <a:ea typeface="Lora"/>
                <a:cs typeface="Lora"/>
                <a:sym typeface="Lora"/>
              </a:rPr>
              <a:t>Thank You</a:t>
            </a:r>
            <a:endParaRPr sz="9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Google Shape;14;p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>
            <a:off x="833199" y="1834753"/>
            <a:ext cx="8310801" cy="1916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EB9FC"/>
              </a:buClr>
              <a:buSzPts val="6036"/>
              <a:buFont typeface="Lora"/>
              <a:buNone/>
            </a:pPr>
            <a:r>
              <a:rPr lang="en-US" sz="5400" b="0" i="0" u="none" strike="noStrike" cap="none" dirty="0">
                <a:solidFill>
                  <a:srgbClr val="6EB9FC"/>
                </a:solidFill>
                <a:latin typeface="Lora"/>
                <a:ea typeface="Lora"/>
                <a:cs typeface="Lora"/>
                <a:sym typeface="Lora"/>
              </a:rPr>
              <a:t>What is Web Designing?</a:t>
            </a:r>
            <a:endParaRPr sz="5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/>
          <p:nvPr/>
        </p:nvSpPr>
        <p:spPr>
          <a:xfrm>
            <a:off x="833198" y="4490141"/>
            <a:ext cx="7477601" cy="71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Arial"/>
              <a:buNone/>
            </a:pPr>
            <a:endParaRPr lang="en-US" sz="1800" b="0" i="0" u="none" strike="noStrike" cap="none" dirty="0">
              <a:solidFill>
                <a:srgbClr val="D6E5EF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59942"/>
              </a:lnSpc>
              <a:buClr>
                <a:srgbClr val="D6E5EF"/>
              </a:buClr>
              <a:buSzPts val="1750"/>
            </a:pPr>
            <a:r>
              <a:rPr lang="en-US" sz="1800" b="0" i="0" u="none" strike="noStrike" cap="none" dirty="0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Web design identifies the goals of a website and promotes accessibility for all users.</a:t>
            </a:r>
            <a:endParaRPr lang="en-US"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833199" y="6039445"/>
            <a:ext cx="7477601" cy="71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Web designing is the process of planning, conceptualizing, and implementing a website design that offers a great user experience.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DC7A77-85F6-982D-5E59-A5781AC22B7A}"/>
              </a:ext>
            </a:extLst>
          </p:cNvPr>
          <p:cNvSpPr txBox="1"/>
          <p:nvPr/>
        </p:nvSpPr>
        <p:spPr>
          <a:xfrm>
            <a:off x="833198" y="3739459"/>
            <a:ext cx="7349507" cy="920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9942"/>
              </a:lnSpc>
              <a:buClr>
                <a:srgbClr val="D6E5EF"/>
              </a:buClr>
              <a:buSzPts val="1750"/>
            </a:pPr>
            <a:r>
              <a:rPr lang="en-US" sz="1800" dirty="0">
                <a:solidFill>
                  <a:srgbClr val="D6E5EF"/>
                </a:solidFill>
              </a:rPr>
              <a:t>The three most common types of web design are static web design, dynamic web design, and eCommerce web design.</a:t>
            </a:r>
            <a:endParaRPr lang="en-IN" sz="1800" dirty="0">
              <a:solidFill>
                <a:srgbClr val="D6E5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77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5"/>
          <p:cNvSpPr/>
          <p:nvPr/>
        </p:nvSpPr>
        <p:spPr>
          <a:xfrm>
            <a:off x="1371600" y="592643"/>
            <a:ext cx="9280800" cy="11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6EB9FC"/>
              </a:buClr>
              <a:buSzPts val="4374"/>
              <a:buFont typeface="Lora"/>
              <a:buNone/>
            </a:pPr>
            <a:r>
              <a:rPr lang="en-US" sz="4000" dirty="0">
                <a:solidFill>
                  <a:srgbClr val="6EB9FC"/>
                </a:solidFill>
                <a:latin typeface="Lora"/>
                <a:ea typeface="Lora"/>
                <a:cs typeface="Lora"/>
                <a:sym typeface="Lora"/>
              </a:rPr>
              <a:t>Early Trends in Web Designing</a:t>
            </a:r>
            <a:endParaRPr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008CBD-C6A3-2AF6-90D0-B6CA29F08072}"/>
              </a:ext>
            </a:extLst>
          </p:cNvPr>
          <p:cNvSpPr txBox="1"/>
          <p:nvPr/>
        </p:nvSpPr>
        <p:spPr>
          <a:xfrm>
            <a:off x="1371600" y="2004646"/>
            <a:ext cx="786618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rgbClr val="66CCFF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6CCFF"/>
                </a:solidFill>
              </a:rPr>
              <a:t>The early days of web design (1990-1995) - </a:t>
            </a:r>
            <a:r>
              <a:rPr lang="en-US" sz="2400" dirty="0">
                <a:solidFill>
                  <a:schemeClr val="bg1"/>
                </a:solidFill>
              </a:rPr>
              <a:t>The first websites were text-based. They consisted of simple HTML code for headings, links, and paragraphs. There were no fancy graphics or multimedia elements</a:t>
            </a:r>
          </a:p>
          <a:p>
            <a:pPr marL="342900" indent="-342900" algn="just">
              <a:buClr>
                <a:srgbClr val="66CCFF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 algn="just">
              <a:buClr>
                <a:srgbClr val="66CCFF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6CCFF"/>
                </a:solidFill>
              </a:rPr>
              <a:t>There are 5 stages of Web Design </a:t>
            </a:r>
            <a:r>
              <a:rPr lang="en-US" sz="2400" dirty="0">
                <a:solidFill>
                  <a:schemeClr val="bg1"/>
                </a:solidFill>
              </a:rPr>
              <a:t>- Analysis, design, programming, testing &amp; review, deployment, and maintenance.</a:t>
            </a:r>
          </a:p>
          <a:p>
            <a:pPr marL="342900" indent="-342900" algn="just">
              <a:buClr>
                <a:srgbClr val="66CCFF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 algn="just">
              <a:buClr>
                <a:srgbClr val="66CCFF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Early sites were entirely text-based, with minimal images and no real layout to speak of other than headings and paragraphs. However, the industry progressed, eventually bringing us table-based designs, then Flash, and finally CSS-based designs.</a:t>
            </a:r>
            <a:endParaRPr lang="en-IN" sz="2400" dirty="0">
              <a:solidFill>
                <a:schemeClr val="bg1"/>
              </a:solidFill>
            </a:endParaRPr>
          </a:p>
          <a:p>
            <a:pPr marL="342900" indent="-342900" algn="just">
              <a:buClr>
                <a:srgbClr val="66CCFF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66CC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98DA87-0F1F-A535-977F-37868B231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4366" y="360798"/>
            <a:ext cx="5279454" cy="32876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3C88E2-8214-E0F2-B15C-5341C3F87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4365" y="3880338"/>
            <a:ext cx="5279455" cy="31676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6294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2348400" y="946975"/>
            <a:ext cx="9148500" cy="8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6EB9FC"/>
              </a:buClr>
              <a:buSzPts val="4374"/>
              <a:buFont typeface="Lora"/>
              <a:buNone/>
            </a:pPr>
            <a:r>
              <a:rPr lang="en-US" sz="4000" dirty="0">
                <a:solidFill>
                  <a:srgbClr val="6EB9FC"/>
                </a:solidFill>
                <a:latin typeface="Lora"/>
                <a:ea typeface="Lora"/>
                <a:cs typeface="Lora"/>
                <a:sym typeface="Lora"/>
              </a:rPr>
              <a:t>Upcoming trends in Web Designing</a:t>
            </a:r>
            <a:endParaRPr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2364772" y="2903877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63A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2537698" y="2870954"/>
            <a:ext cx="121325" cy="416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6EB9FC"/>
              </a:buClr>
              <a:buSzPts val="2624"/>
              <a:buFont typeface="Lora"/>
              <a:buNone/>
            </a:pPr>
            <a:r>
              <a:rPr lang="en-US" sz="2624">
                <a:solidFill>
                  <a:srgbClr val="6EB9FC"/>
                </a:solidFill>
                <a:latin typeface="Lora"/>
                <a:ea typeface="Lora"/>
                <a:cs typeface="Lora"/>
                <a:sym typeface="Lora"/>
              </a:rPr>
              <a:t>1</a:t>
            </a:r>
            <a:endParaRPr sz="262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3070499" y="2905600"/>
            <a:ext cx="34905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6EB9FC"/>
              </a:buClr>
              <a:buSzPts val="2187"/>
              <a:buFont typeface="Lora"/>
              <a:buNone/>
            </a:pPr>
            <a:r>
              <a:rPr lang="en-US" sz="2187">
                <a:solidFill>
                  <a:srgbClr val="6EB9FC"/>
                </a:solidFill>
                <a:latin typeface="Lora"/>
                <a:ea typeface="Lora"/>
                <a:cs typeface="Lora"/>
                <a:sym typeface="Lora"/>
              </a:rPr>
              <a:t>Scrolling Animations</a:t>
            </a:r>
            <a:endParaRPr sz="2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/>
          <p:nvPr/>
        </p:nvSpPr>
        <p:spPr>
          <a:xfrm>
            <a:off x="3086617" y="3448627"/>
            <a:ext cx="41337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D6E5EF"/>
              </a:buClr>
              <a:buSzPts val="1750"/>
            </a:pPr>
            <a:r>
              <a:rPr lang="en-US" sz="1750" dirty="0">
                <a:solidFill>
                  <a:srgbClr val="D6E5EF"/>
                </a:solidFill>
              </a:rPr>
              <a:t>Seamless transitions and visual storytelling</a:t>
            </a:r>
            <a:endParaRPr sz="1750" dirty="0">
              <a:solidFill>
                <a:srgbClr val="D6E5EF"/>
              </a:solidFill>
              <a:sym typeface="Calibri"/>
            </a:endParaRPr>
          </a:p>
        </p:txBody>
      </p:sp>
      <p:sp>
        <p:nvSpPr>
          <p:cNvPr id="34" name="Google Shape;34;p4"/>
          <p:cNvSpPr/>
          <p:nvPr/>
        </p:nvSpPr>
        <p:spPr>
          <a:xfrm>
            <a:off x="7443686" y="2897934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63A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4"/>
          <p:cNvSpPr/>
          <p:nvPr/>
        </p:nvSpPr>
        <p:spPr>
          <a:xfrm>
            <a:off x="7586663" y="2870954"/>
            <a:ext cx="179070" cy="416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6EB9FC"/>
              </a:buClr>
              <a:buSzPts val="2624"/>
              <a:buFont typeface="Lora"/>
              <a:buNone/>
            </a:pPr>
            <a:r>
              <a:rPr lang="en-US" sz="2624" dirty="0">
                <a:solidFill>
                  <a:srgbClr val="6EB9FC"/>
                </a:solidFill>
                <a:latin typeface="Lora"/>
                <a:ea typeface="Lora"/>
                <a:cs typeface="Lora"/>
                <a:sym typeface="Lora"/>
              </a:rPr>
              <a:t>2</a:t>
            </a:r>
            <a:endParaRPr sz="2624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4"/>
          <p:cNvSpPr/>
          <p:nvPr/>
        </p:nvSpPr>
        <p:spPr>
          <a:xfrm>
            <a:off x="8148399" y="2905601"/>
            <a:ext cx="2777490" cy="347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25011"/>
              </a:lnSpc>
              <a:buClr>
                <a:srgbClr val="6EB9FC"/>
              </a:buClr>
              <a:buSzPts val="2187"/>
            </a:pPr>
            <a:r>
              <a:rPr lang="en-US" sz="2187" dirty="0">
                <a:solidFill>
                  <a:srgbClr val="6EB9FC"/>
                </a:solidFill>
                <a:latin typeface="Lora"/>
                <a:sym typeface="Lora"/>
              </a:rPr>
              <a:t>Micro-Interactions</a:t>
            </a:r>
            <a:endParaRPr sz="2187" dirty="0">
              <a:solidFill>
                <a:srgbClr val="6EB9FC"/>
              </a:solidFill>
              <a:latin typeface="Lora"/>
              <a:sym typeface="Calibri"/>
            </a:endParaRPr>
          </a:p>
        </p:txBody>
      </p:sp>
      <p:sp>
        <p:nvSpPr>
          <p:cNvPr id="37" name="Google Shape;37;p4"/>
          <p:cNvSpPr/>
          <p:nvPr/>
        </p:nvSpPr>
        <p:spPr>
          <a:xfrm>
            <a:off x="8148399" y="3386018"/>
            <a:ext cx="4133612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Delightful and subtle user interactions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2348389" y="420559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63A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" name="Google Shape;39;p4"/>
          <p:cNvSpPr/>
          <p:nvPr/>
        </p:nvSpPr>
        <p:spPr>
          <a:xfrm>
            <a:off x="2505432" y="4178856"/>
            <a:ext cx="185738" cy="416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6EB9FC"/>
              </a:buClr>
              <a:buSzPts val="2624"/>
              <a:buFont typeface="Lora"/>
              <a:buNone/>
            </a:pPr>
            <a:r>
              <a:rPr lang="en-US" sz="2624" dirty="0">
                <a:solidFill>
                  <a:srgbClr val="6EB9FC"/>
                </a:solidFill>
                <a:latin typeface="Lora"/>
                <a:ea typeface="Lora"/>
                <a:cs typeface="Lora"/>
                <a:sym typeface="Lora"/>
              </a:rPr>
              <a:t>3</a:t>
            </a:r>
            <a:endParaRPr sz="2624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4"/>
          <p:cNvSpPr/>
          <p:nvPr/>
        </p:nvSpPr>
        <p:spPr>
          <a:xfrm>
            <a:off x="3070503" y="4213503"/>
            <a:ext cx="2777490" cy="347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6EB9FC"/>
              </a:buClr>
              <a:buSzPts val="2187"/>
              <a:buFont typeface="Lora"/>
              <a:buNone/>
            </a:pPr>
            <a:r>
              <a:rPr lang="en-US" sz="2187">
                <a:solidFill>
                  <a:srgbClr val="6EB9FC"/>
                </a:solidFill>
                <a:latin typeface="Lora"/>
                <a:ea typeface="Lora"/>
                <a:cs typeface="Lora"/>
                <a:sym typeface="Lora"/>
              </a:rPr>
              <a:t>Micro-Animations</a:t>
            </a:r>
            <a:endParaRPr sz="2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4"/>
          <p:cNvSpPr/>
          <p:nvPr/>
        </p:nvSpPr>
        <p:spPr>
          <a:xfrm>
            <a:off x="3070499" y="4678799"/>
            <a:ext cx="4133612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buClr>
                <a:srgbClr val="D6E5EF"/>
              </a:buClr>
              <a:buSzPts val="1750"/>
              <a:buFont typeface="Arial"/>
              <a:buNone/>
            </a:pPr>
            <a:r>
              <a:rPr lang="en-US" sz="1750" dirty="0">
                <a:solidFill>
                  <a:srgbClr val="D6E5EF"/>
                </a:solidFill>
              </a:rPr>
              <a:t>Small, delightful animations to enhance UX</a:t>
            </a:r>
            <a:endParaRPr sz="1750" dirty="0">
              <a:solidFill>
                <a:srgbClr val="D6E5EF"/>
              </a:solidFill>
              <a:sym typeface="Calibri"/>
            </a:endParaRPr>
          </a:p>
        </p:txBody>
      </p:sp>
      <p:sp>
        <p:nvSpPr>
          <p:cNvPr id="42" name="Google Shape;42;p4"/>
          <p:cNvSpPr/>
          <p:nvPr/>
        </p:nvSpPr>
        <p:spPr>
          <a:xfrm>
            <a:off x="7426285" y="4178856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63A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4"/>
          <p:cNvSpPr/>
          <p:nvPr/>
        </p:nvSpPr>
        <p:spPr>
          <a:xfrm>
            <a:off x="7585829" y="4178856"/>
            <a:ext cx="180737" cy="416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6EB9FC"/>
              </a:buClr>
              <a:buSzPts val="2624"/>
              <a:buFont typeface="Lora"/>
              <a:buNone/>
            </a:pPr>
            <a:r>
              <a:rPr lang="en-US" sz="2624">
                <a:solidFill>
                  <a:srgbClr val="6EB9FC"/>
                </a:solidFill>
                <a:latin typeface="Lora"/>
                <a:ea typeface="Lora"/>
                <a:cs typeface="Lora"/>
                <a:sym typeface="Lora"/>
              </a:rPr>
              <a:t>4</a:t>
            </a:r>
            <a:endParaRPr sz="262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8148399" y="4161170"/>
            <a:ext cx="2777490" cy="347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6EB9FC"/>
              </a:buClr>
              <a:buSzPts val="2187"/>
              <a:buFont typeface="Lora"/>
              <a:buNone/>
            </a:pPr>
            <a:r>
              <a:rPr lang="en-US" sz="2187" dirty="0">
                <a:solidFill>
                  <a:srgbClr val="6EB9FC"/>
                </a:solidFill>
                <a:latin typeface="Lora"/>
                <a:ea typeface="Lora"/>
                <a:cs typeface="Lora"/>
                <a:sym typeface="Lora"/>
              </a:rPr>
              <a:t>Dynamic Cursors</a:t>
            </a:r>
            <a:endParaRPr sz="2187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4"/>
          <p:cNvSpPr/>
          <p:nvPr/>
        </p:nvSpPr>
        <p:spPr>
          <a:xfrm>
            <a:off x="8148399" y="4748565"/>
            <a:ext cx="4133612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Arial"/>
              <a:buNone/>
            </a:pPr>
            <a:r>
              <a:rPr lang="en-US" sz="1750" dirty="0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Unique and responsive cursor experiences</a:t>
            </a:r>
            <a:endParaRPr sz="17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4"/>
          <p:cNvSpPr/>
          <p:nvPr/>
        </p:nvSpPr>
        <p:spPr>
          <a:xfrm>
            <a:off x="2348389" y="551692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63A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47;p4"/>
          <p:cNvSpPr/>
          <p:nvPr/>
        </p:nvSpPr>
        <p:spPr>
          <a:xfrm>
            <a:off x="2507456" y="5486757"/>
            <a:ext cx="181689" cy="416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6EB9FC"/>
              </a:buClr>
              <a:buSzPts val="2624"/>
              <a:buFont typeface="Lora"/>
              <a:buNone/>
            </a:pPr>
            <a:r>
              <a:rPr lang="en-US" sz="2624">
                <a:solidFill>
                  <a:srgbClr val="6EB9FC"/>
                </a:solidFill>
                <a:latin typeface="Lora"/>
                <a:ea typeface="Lora"/>
                <a:cs typeface="Lora"/>
                <a:sym typeface="Lora"/>
              </a:rPr>
              <a:t>5</a:t>
            </a:r>
            <a:endParaRPr sz="262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4"/>
          <p:cNvSpPr/>
          <p:nvPr/>
        </p:nvSpPr>
        <p:spPr>
          <a:xfrm>
            <a:off x="3070503" y="5521404"/>
            <a:ext cx="4133612" cy="694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6EB9FC"/>
              </a:buClr>
              <a:buSzPts val="2187"/>
              <a:buFont typeface="Lora"/>
              <a:buNone/>
            </a:pPr>
            <a:r>
              <a:rPr lang="en-US" sz="2187">
                <a:solidFill>
                  <a:srgbClr val="6EB9FC"/>
                </a:solidFill>
                <a:latin typeface="Lora"/>
                <a:ea typeface="Lora"/>
                <a:cs typeface="Lora"/>
                <a:sym typeface="Lora"/>
              </a:rPr>
              <a:t>Interactive 3D Models and Content</a:t>
            </a:r>
            <a:endParaRPr sz="2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4"/>
          <p:cNvSpPr/>
          <p:nvPr/>
        </p:nvSpPr>
        <p:spPr>
          <a:xfrm>
            <a:off x="3070503" y="6349008"/>
            <a:ext cx="4133612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D6E5EF"/>
              </a:buClr>
              <a:buSzPts val="1750"/>
            </a:pPr>
            <a:r>
              <a:rPr lang="en-US" sz="1750" dirty="0">
                <a:solidFill>
                  <a:srgbClr val="D6E5EF"/>
                </a:solidFill>
              </a:rPr>
              <a:t>Immersive and engaging 3D experiences</a:t>
            </a:r>
            <a:endParaRPr sz="1750" dirty="0">
              <a:solidFill>
                <a:srgbClr val="D6E5EF"/>
              </a:solidFill>
              <a:sym typeface="Calibri"/>
            </a:endParaRPr>
          </a:p>
        </p:txBody>
      </p:sp>
      <p:sp>
        <p:nvSpPr>
          <p:cNvPr id="50" name="Google Shape;50;p4"/>
          <p:cNvSpPr/>
          <p:nvPr/>
        </p:nvSpPr>
        <p:spPr>
          <a:xfrm>
            <a:off x="7426285" y="5515486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63A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7579876" y="5486757"/>
            <a:ext cx="192643" cy="416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6EB9FC"/>
              </a:buClr>
              <a:buSzPts val="2624"/>
              <a:buFont typeface="Lora"/>
              <a:buNone/>
            </a:pPr>
            <a:r>
              <a:rPr lang="en-US" sz="2624">
                <a:solidFill>
                  <a:srgbClr val="6EB9FC"/>
                </a:solidFill>
                <a:latin typeface="Lora"/>
                <a:ea typeface="Lora"/>
                <a:cs typeface="Lora"/>
                <a:sym typeface="Lora"/>
              </a:rPr>
              <a:t>6</a:t>
            </a:r>
            <a:endParaRPr sz="262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4"/>
          <p:cNvSpPr/>
          <p:nvPr/>
        </p:nvSpPr>
        <p:spPr>
          <a:xfrm>
            <a:off x="8148399" y="5521404"/>
            <a:ext cx="2777490" cy="347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6EB9FC"/>
              </a:buClr>
              <a:buSzPts val="2187"/>
              <a:buFont typeface="Lora"/>
              <a:buNone/>
            </a:pPr>
            <a:r>
              <a:rPr lang="en-US" sz="2187">
                <a:solidFill>
                  <a:srgbClr val="6EB9FC"/>
                </a:solidFill>
                <a:latin typeface="Lora"/>
                <a:ea typeface="Lora"/>
                <a:cs typeface="Lora"/>
                <a:sym typeface="Lora"/>
              </a:rPr>
              <a:t>Gamified Design</a:t>
            </a:r>
            <a:endParaRPr sz="2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4"/>
          <p:cNvSpPr/>
          <p:nvPr/>
        </p:nvSpPr>
        <p:spPr>
          <a:xfrm>
            <a:off x="8148399" y="6001822"/>
            <a:ext cx="4133612" cy="71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buClr>
                <a:srgbClr val="D6E5EF"/>
              </a:buClr>
              <a:buSzPts val="1750"/>
              <a:buFont typeface="Arial"/>
              <a:buNone/>
            </a:pPr>
            <a:r>
              <a:rPr lang="en-US" sz="1750" dirty="0">
                <a:solidFill>
                  <a:srgbClr val="D6E5EF"/>
                </a:solidFill>
              </a:rPr>
              <a:t>Incorporating game-like elements for increased engagement</a:t>
            </a:r>
            <a:endParaRPr sz="1750" dirty="0">
              <a:solidFill>
                <a:srgbClr val="D6E5EF"/>
              </a:solidFill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6"/>
          <p:cNvSpPr/>
          <p:nvPr/>
        </p:nvSpPr>
        <p:spPr>
          <a:xfrm>
            <a:off x="2348389" y="1363408"/>
            <a:ext cx="92808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6EB9FC"/>
              </a:buClr>
              <a:buSzPts val="4374"/>
              <a:buFont typeface="Lora"/>
              <a:buNone/>
            </a:pPr>
            <a:r>
              <a:rPr lang="en-US" sz="4000" dirty="0">
                <a:solidFill>
                  <a:srgbClr val="6EB9FC"/>
                </a:solidFill>
                <a:latin typeface="Lora"/>
                <a:ea typeface="Lora"/>
                <a:cs typeface="Lora"/>
                <a:sym typeface="Lora"/>
              </a:rPr>
              <a:t>Upcoming Trends in Web Designing</a:t>
            </a:r>
            <a:endParaRPr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" name="Google Shape;78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48389" y="3403997"/>
            <a:ext cx="444341" cy="44434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6"/>
          <p:cNvSpPr/>
          <p:nvPr/>
        </p:nvSpPr>
        <p:spPr>
          <a:xfrm>
            <a:off x="2348389" y="4070509"/>
            <a:ext cx="2233374" cy="694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6EB9FC"/>
              </a:buClr>
              <a:buSzPts val="2187"/>
              <a:buFont typeface="Lora"/>
              <a:buNone/>
            </a:pPr>
            <a:r>
              <a:rPr lang="en-US" sz="2187">
                <a:solidFill>
                  <a:srgbClr val="6EB9FC"/>
                </a:solidFill>
                <a:latin typeface="Lora"/>
                <a:ea typeface="Lora"/>
                <a:cs typeface="Lora"/>
                <a:sym typeface="Lora"/>
              </a:rPr>
              <a:t>Text-Only Hero Images</a:t>
            </a:r>
            <a:endParaRPr sz="2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6"/>
          <p:cNvSpPr/>
          <p:nvPr/>
        </p:nvSpPr>
        <p:spPr>
          <a:xfrm>
            <a:off x="2348389" y="4898112"/>
            <a:ext cx="2233374" cy="1066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Arial"/>
              <a:buNone/>
            </a:pPr>
            <a:r>
              <a:rPr lang="en-US" sz="1750" dirty="0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Impactful text-only hero images for a clean, focused look.</a:t>
            </a:r>
            <a:endParaRPr sz="17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" name="Google Shape;81;p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5019" y="3403997"/>
            <a:ext cx="444341" cy="44434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6"/>
          <p:cNvSpPr/>
          <p:nvPr/>
        </p:nvSpPr>
        <p:spPr>
          <a:xfrm>
            <a:off x="4915019" y="4070509"/>
            <a:ext cx="2233493" cy="694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6EB9FC"/>
              </a:buClr>
              <a:buSzPts val="2187"/>
              <a:buFont typeface="Lora"/>
              <a:buNone/>
            </a:pPr>
            <a:r>
              <a:rPr lang="en-US" sz="2187">
                <a:solidFill>
                  <a:srgbClr val="6EB9FC"/>
                </a:solidFill>
                <a:latin typeface="Lora"/>
                <a:ea typeface="Lora"/>
                <a:cs typeface="Lora"/>
                <a:sym typeface="Lora"/>
              </a:rPr>
              <a:t>Custom Illustrations</a:t>
            </a:r>
            <a:endParaRPr sz="2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6"/>
          <p:cNvSpPr/>
          <p:nvPr/>
        </p:nvSpPr>
        <p:spPr>
          <a:xfrm>
            <a:off x="4915019" y="4898112"/>
            <a:ext cx="2233493" cy="1066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Arial"/>
              <a:buNone/>
            </a:pPr>
            <a:r>
              <a:rPr lang="en-US" sz="1750" dirty="0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Unique, hand-drawn illustrations to express brand identity.</a:t>
            </a:r>
            <a:endParaRPr sz="17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" name="Google Shape;84;p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81768" y="3403997"/>
            <a:ext cx="444341" cy="44434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6"/>
          <p:cNvSpPr/>
          <p:nvPr/>
        </p:nvSpPr>
        <p:spPr>
          <a:xfrm>
            <a:off x="7481768" y="4070509"/>
            <a:ext cx="2233374" cy="694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6EB9FC"/>
              </a:buClr>
              <a:buSzPts val="2187"/>
              <a:buFont typeface="Lora"/>
              <a:buNone/>
            </a:pPr>
            <a:r>
              <a:rPr lang="en-US" sz="2187">
                <a:solidFill>
                  <a:srgbClr val="6EB9FC"/>
                </a:solidFill>
                <a:latin typeface="Lora"/>
                <a:ea typeface="Lora"/>
                <a:cs typeface="Lora"/>
                <a:sym typeface="Lora"/>
              </a:rPr>
              <a:t>Full-Page Headers</a:t>
            </a:r>
            <a:endParaRPr sz="2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6"/>
          <p:cNvSpPr/>
          <p:nvPr/>
        </p:nvSpPr>
        <p:spPr>
          <a:xfrm>
            <a:off x="7481768" y="4898112"/>
            <a:ext cx="2233374" cy="1066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Immersive, full-screen hero sections for maximum impact.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" name="Google Shape;87;p6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48399" y="3403997"/>
            <a:ext cx="444341" cy="44434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6"/>
          <p:cNvSpPr/>
          <p:nvPr/>
        </p:nvSpPr>
        <p:spPr>
          <a:xfrm>
            <a:off x="10048399" y="4070509"/>
            <a:ext cx="2233493" cy="347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6EB9FC"/>
              </a:buClr>
              <a:buSzPts val="2187"/>
              <a:buFont typeface="Lora"/>
              <a:buNone/>
            </a:pPr>
            <a:r>
              <a:rPr lang="en-US" sz="2187">
                <a:solidFill>
                  <a:srgbClr val="6EB9FC"/>
                </a:solidFill>
                <a:latin typeface="Lora"/>
                <a:ea typeface="Lora"/>
                <a:cs typeface="Lora"/>
                <a:sym typeface="Lora"/>
              </a:rPr>
              <a:t>Dark Mode</a:t>
            </a:r>
            <a:endParaRPr sz="2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6"/>
          <p:cNvSpPr/>
          <p:nvPr/>
        </p:nvSpPr>
        <p:spPr>
          <a:xfrm>
            <a:off x="10048399" y="4550926"/>
            <a:ext cx="2233493" cy="1066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Sophisticated dark themes for enhanced readability and style.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7"/>
          <p:cNvSpPr/>
          <p:nvPr/>
        </p:nvSpPr>
        <p:spPr>
          <a:xfrm>
            <a:off x="1734956" y="507935"/>
            <a:ext cx="1116037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EB9FC"/>
              </a:buClr>
              <a:buSzPts val="4072"/>
              <a:buFont typeface="Lora"/>
              <a:buNone/>
            </a:pPr>
            <a:r>
              <a:rPr lang="en-US" sz="3600" dirty="0">
                <a:solidFill>
                  <a:srgbClr val="6EB9FC"/>
                </a:solidFill>
                <a:latin typeface="Lora"/>
                <a:ea typeface="Lora"/>
                <a:cs typeface="Lora"/>
                <a:sym typeface="Lora"/>
              </a:rPr>
              <a:t>Upgradation in Web Designing</a:t>
            </a:r>
            <a:endParaRPr sz="3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7"/>
          <p:cNvSpPr/>
          <p:nvPr/>
        </p:nvSpPr>
        <p:spPr>
          <a:xfrm>
            <a:off x="2690932" y="4454215"/>
            <a:ext cx="31272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EB9FC"/>
              </a:buClr>
              <a:buSzPts val="2036"/>
              <a:buFont typeface="Lora"/>
              <a:buNone/>
            </a:pPr>
            <a:endParaRPr sz="2036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7"/>
          <p:cNvSpPr/>
          <p:nvPr/>
        </p:nvSpPr>
        <p:spPr>
          <a:xfrm>
            <a:off x="2690932" y="5392222"/>
            <a:ext cx="9248418" cy="661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29"/>
              <a:buFont typeface="Arial"/>
              <a:buNone/>
            </a:pPr>
            <a:endParaRPr sz="1629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7"/>
          <p:cNvSpPr/>
          <p:nvPr/>
        </p:nvSpPr>
        <p:spPr>
          <a:xfrm>
            <a:off x="2690932" y="6364486"/>
            <a:ext cx="2585918" cy="323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EB9FC"/>
              </a:buClr>
              <a:buSzPts val="2036"/>
              <a:buFont typeface="Lora"/>
              <a:buNone/>
            </a:pPr>
            <a:endParaRPr sz="2036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7"/>
          <p:cNvSpPr/>
          <p:nvPr/>
        </p:nvSpPr>
        <p:spPr>
          <a:xfrm>
            <a:off x="2690932" y="6998018"/>
            <a:ext cx="9248418" cy="661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7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29"/>
              <a:buFont typeface="Arial"/>
              <a:buNone/>
            </a:pPr>
            <a:endParaRPr sz="1629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964B71-1286-979C-BAC1-B6C50C10E900}"/>
              </a:ext>
            </a:extLst>
          </p:cNvPr>
          <p:cNvSpPr txBox="1"/>
          <p:nvPr/>
        </p:nvSpPr>
        <p:spPr>
          <a:xfrm>
            <a:off x="1193923" y="3102319"/>
            <a:ext cx="13073062" cy="563231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66CCFF"/>
              </a:buClr>
              <a:buFont typeface="+mj-lt"/>
              <a:buAutoNum type="arabicPeriod"/>
            </a:pPr>
            <a:r>
              <a:rPr lang="en-IN" sz="1800" dirty="0">
                <a:solidFill>
                  <a:srgbClr val="D6E5EF"/>
                </a:solidFill>
              </a:rPr>
              <a:t>Cloud Computing</a:t>
            </a:r>
          </a:p>
          <a:p>
            <a:pPr marL="342900" indent="-342900">
              <a:lnSpc>
                <a:spcPct val="150000"/>
              </a:lnSpc>
              <a:buClr>
                <a:srgbClr val="66CCFF"/>
              </a:buClr>
              <a:buFont typeface="+mj-lt"/>
              <a:buAutoNum type="arabicPeriod"/>
            </a:pPr>
            <a:r>
              <a:rPr lang="en-IN" sz="1800" dirty="0">
                <a:solidFill>
                  <a:srgbClr val="D6E5EF"/>
                </a:solidFill>
              </a:rPr>
              <a:t>Automated Code Reviews</a:t>
            </a:r>
          </a:p>
          <a:p>
            <a:pPr marL="342900" indent="-342900">
              <a:lnSpc>
                <a:spcPct val="150000"/>
              </a:lnSpc>
              <a:buClr>
                <a:srgbClr val="66CCFF"/>
              </a:buClr>
              <a:buFont typeface="+mj-lt"/>
              <a:buAutoNum type="arabicPeriod"/>
            </a:pPr>
            <a:r>
              <a:rPr lang="en-IN" sz="1800" dirty="0">
                <a:solidFill>
                  <a:srgbClr val="D6E5EF"/>
                </a:solidFill>
              </a:rPr>
              <a:t> Web 3</a:t>
            </a:r>
          </a:p>
          <a:p>
            <a:pPr marL="342900" indent="-342900">
              <a:lnSpc>
                <a:spcPct val="150000"/>
              </a:lnSpc>
              <a:buClr>
                <a:srgbClr val="66CCFF"/>
              </a:buClr>
              <a:buFont typeface="+mj-lt"/>
              <a:buAutoNum type="arabicPeriod"/>
            </a:pPr>
            <a:r>
              <a:rPr lang="en-IN" sz="1800" dirty="0">
                <a:solidFill>
                  <a:srgbClr val="D6E5EF"/>
                </a:solidFill>
              </a:rPr>
              <a:t> Advanced AI</a:t>
            </a:r>
          </a:p>
          <a:p>
            <a:pPr marL="342900" indent="-342900">
              <a:lnSpc>
                <a:spcPct val="150000"/>
              </a:lnSpc>
              <a:buClr>
                <a:srgbClr val="66CCFF"/>
              </a:buClr>
              <a:buFont typeface="+mj-lt"/>
              <a:buAutoNum type="arabicPeriod"/>
            </a:pPr>
            <a:r>
              <a:rPr lang="en-IN" sz="1800" dirty="0">
                <a:solidFill>
                  <a:srgbClr val="D6E5EF"/>
                </a:solidFill>
              </a:rPr>
              <a:t> Progressive Web Applications</a:t>
            </a:r>
          </a:p>
          <a:p>
            <a:pPr marL="342900" indent="-342900">
              <a:lnSpc>
                <a:spcPct val="150000"/>
              </a:lnSpc>
              <a:buClr>
                <a:srgbClr val="66CCFF"/>
              </a:buClr>
              <a:buFont typeface="+mj-lt"/>
              <a:buAutoNum type="arabicPeriod"/>
            </a:pPr>
            <a:r>
              <a:rPr lang="en-IN" sz="1800" dirty="0">
                <a:solidFill>
                  <a:srgbClr val="D6E5EF"/>
                </a:solidFill>
              </a:rPr>
              <a:t> Modern Languages to Stay Trending</a:t>
            </a:r>
          </a:p>
          <a:p>
            <a:pPr marL="342900" indent="-342900">
              <a:lnSpc>
                <a:spcPct val="150000"/>
              </a:lnSpc>
              <a:buClr>
                <a:srgbClr val="66CCFF"/>
              </a:buClr>
              <a:buFont typeface="+mj-lt"/>
              <a:buAutoNum type="arabicPeriod"/>
            </a:pPr>
            <a:r>
              <a:rPr lang="en-IN" sz="1800" dirty="0">
                <a:solidFill>
                  <a:srgbClr val="D6E5EF"/>
                </a:solidFill>
              </a:rPr>
              <a:t> Low Code/No-Code Development</a:t>
            </a:r>
          </a:p>
          <a:p>
            <a:pPr marL="342900" indent="-342900">
              <a:lnSpc>
                <a:spcPct val="150000"/>
              </a:lnSpc>
              <a:buClr>
                <a:srgbClr val="66CCFF"/>
              </a:buClr>
              <a:buFont typeface="+mj-lt"/>
              <a:buAutoNum type="arabicPeriod"/>
            </a:pPr>
            <a:endParaRPr lang="en-IN" sz="1800" dirty="0">
              <a:solidFill>
                <a:srgbClr val="D6E5EF"/>
              </a:solidFill>
            </a:endParaRPr>
          </a:p>
          <a:p>
            <a:pPr marL="342900" indent="-342900">
              <a:lnSpc>
                <a:spcPct val="150000"/>
              </a:lnSpc>
              <a:buClr>
                <a:srgbClr val="66CCFF"/>
              </a:buClr>
              <a:buFont typeface="+mj-lt"/>
              <a:buAutoNum type="arabicPeriod"/>
            </a:pPr>
            <a:endParaRPr lang="en-IN" sz="1800" dirty="0">
              <a:solidFill>
                <a:srgbClr val="D6E5EF"/>
              </a:solidFill>
            </a:endParaRPr>
          </a:p>
          <a:p>
            <a:pPr marL="342900" indent="-342900">
              <a:lnSpc>
                <a:spcPct val="150000"/>
              </a:lnSpc>
              <a:buClr>
                <a:srgbClr val="66CCFF"/>
              </a:buClr>
              <a:buFont typeface="+mj-lt"/>
              <a:buAutoNum type="arabicPeriod"/>
            </a:pPr>
            <a:endParaRPr lang="en-IN" sz="1800" dirty="0">
              <a:solidFill>
                <a:srgbClr val="D6E5EF"/>
              </a:solidFill>
            </a:endParaRPr>
          </a:p>
          <a:p>
            <a:pPr marL="342900" indent="-342900">
              <a:lnSpc>
                <a:spcPct val="150000"/>
              </a:lnSpc>
              <a:buClr>
                <a:srgbClr val="66CCFF"/>
              </a:buClr>
              <a:buFont typeface="+mj-lt"/>
              <a:buAutoNum type="arabicPeriod"/>
            </a:pPr>
            <a:endParaRPr lang="en-IN" sz="1800" dirty="0">
              <a:solidFill>
                <a:srgbClr val="D6E5EF"/>
              </a:solidFill>
            </a:endParaRPr>
          </a:p>
          <a:p>
            <a:pPr marL="342900" indent="-342900">
              <a:lnSpc>
                <a:spcPct val="150000"/>
              </a:lnSpc>
              <a:buClr>
                <a:srgbClr val="66CCFF"/>
              </a:buClr>
              <a:buFont typeface="+mj-lt"/>
              <a:buAutoNum type="arabicPeriod"/>
            </a:pPr>
            <a:endParaRPr lang="en-IN" sz="1800" dirty="0">
              <a:solidFill>
                <a:srgbClr val="D6E5EF"/>
              </a:solidFill>
            </a:endParaRPr>
          </a:p>
          <a:p>
            <a:pPr marL="342900" indent="-342900">
              <a:lnSpc>
                <a:spcPct val="150000"/>
              </a:lnSpc>
              <a:buClr>
                <a:srgbClr val="66CCFF"/>
              </a:buClr>
              <a:buFont typeface="+mj-lt"/>
              <a:buAutoNum type="arabicPeriod"/>
            </a:pPr>
            <a:endParaRPr lang="en-IN" sz="1800" dirty="0">
              <a:solidFill>
                <a:srgbClr val="D6E5EF"/>
              </a:solidFill>
            </a:endParaRPr>
          </a:p>
          <a:p>
            <a:pPr marL="342900" indent="-342900">
              <a:lnSpc>
                <a:spcPct val="150000"/>
              </a:lnSpc>
              <a:buClr>
                <a:srgbClr val="66CCFF"/>
              </a:buClr>
              <a:buFont typeface="+mj-lt"/>
              <a:buAutoNum type="arabicPeriod"/>
            </a:pPr>
            <a:r>
              <a:rPr lang="en-IN" sz="1800" dirty="0">
                <a:solidFill>
                  <a:srgbClr val="D6E5EF"/>
                </a:solidFill>
              </a:rPr>
              <a:t> Motion UI for User Experience</a:t>
            </a:r>
          </a:p>
          <a:p>
            <a:pPr marL="342900" indent="-342900">
              <a:lnSpc>
                <a:spcPct val="150000"/>
              </a:lnSpc>
              <a:buClr>
                <a:srgbClr val="66CCFF"/>
              </a:buClr>
              <a:buFont typeface="+mj-lt"/>
              <a:buAutoNum type="arabicPeriod"/>
            </a:pPr>
            <a:r>
              <a:rPr lang="en-IN" sz="1800" dirty="0">
                <a:solidFill>
                  <a:srgbClr val="D6E5EF"/>
                </a:solidFill>
              </a:rPr>
              <a:t> Technologies to Strengthen Cyber    Security</a:t>
            </a:r>
          </a:p>
          <a:p>
            <a:pPr marL="342900" indent="-342900">
              <a:lnSpc>
                <a:spcPct val="150000"/>
              </a:lnSpc>
              <a:buClr>
                <a:srgbClr val="66CCFF"/>
              </a:buClr>
              <a:buFont typeface="+mj-lt"/>
              <a:buAutoNum type="arabicPeriod"/>
            </a:pPr>
            <a:r>
              <a:rPr lang="en-IN" sz="1800" dirty="0">
                <a:solidFill>
                  <a:srgbClr val="D6E5EF"/>
                </a:solidFill>
              </a:rPr>
              <a:t> Single-Page Websites</a:t>
            </a:r>
          </a:p>
          <a:p>
            <a:pPr marL="342900" indent="-342900">
              <a:lnSpc>
                <a:spcPct val="150000"/>
              </a:lnSpc>
              <a:buClr>
                <a:srgbClr val="66CCFF"/>
              </a:buClr>
              <a:buFont typeface="+mj-lt"/>
              <a:buAutoNum type="arabicPeriod"/>
            </a:pPr>
            <a:r>
              <a:rPr lang="en-IN" sz="1800" dirty="0">
                <a:solidFill>
                  <a:srgbClr val="D6E5EF"/>
                </a:solidFill>
              </a:rPr>
              <a:t> API First Approach</a:t>
            </a:r>
          </a:p>
          <a:p>
            <a:pPr marL="342900" indent="-342900">
              <a:lnSpc>
                <a:spcPct val="150000"/>
              </a:lnSpc>
              <a:buClr>
                <a:srgbClr val="66CCFF"/>
              </a:buClr>
              <a:buFont typeface="+mj-lt"/>
              <a:buAutoNum type="arabicPeriod"/>
            </a:pPr>
            <a:r>
              <a:rPr lang="en-IN" sz="1800" dirty="0">
                <a:solidFill>
                  <a:srgbClr val="D6E5EF"/>
                </a:solidFill>
              </a:rPr>
              <a:t> Mobile Optimized Website</a:t>
            </a:r>
          </a:p>
          <a:p>
            <a:pPr marL="342900" indent="-342900">
              <a:lnSpc>
                <a:spcPct val="150000"/>
              </a:lnSpc>
              <a:buClr>
                <a:srgbClr val="66CCFF"/>
              </a:buClr>
              <a:buFont typeface="+mj-lt"/>
              <a:buAutoNum type="arabicPeriod"/>
            </a:pPr>
            <a:r>
              <a:rPr lang="en-IN" sz="1800" dirty="0">
                <a:solidFill>
                  <a:srgbClr val="D6E5EF"/>
                </a:solidFill>
              </a:rPr>
              <a:t> Serverless Architecture</a:t>
            </a:r>
          </a:p>
          <a:p>
            <a:pPr marL="342900" indent="-342900">
              <a:lnSpc>
                <a:spcPct val="150000"/>
              </a:lnSpc>
              <a:buClr>
                <a:srgbClr val="66CCFF"/>
              </a:buClr>
              <a:buFont typeface="+mj-lt"/>
              <a:buAutoNum type="arabicPeriod"/>
            </a:pPr>
            <a:r>
              <a:rPr lang="en-IN" sz="1800" dirty="0">
                <a:solidFill>
                  <a:srgbClr val="D6E5EF"/>
                </a:solidFill>
              </a:rPr>
              <a:t> 5G</a:t>
            </a:r>
          </a:p>
          <a:p>
            <a:pPr marL="342900" indent="-342900">
              <a:lnSpc>
                <a:spcPct val="150000"/>
              </a:lnSpc>
              <a:buClr>
                <a:srgbClr val="66CCFF"/>
              </a:buClr>
              <a:buFont typeface="+mj-lt"/>
              <a:buAutoNum type="arabicPeriod"/>
            </a:pPr>
            <a:r>
              <a:rPr lang="en-IN" sz="1800" dirty="0">
                <a:solidFill>
                  <a:srgbClr val="D6E5EF"/>
                </a:solidFill>
              </a:rPr>
              <a:t>Advanced IoT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AD47BF-B0B3-5884-FBD4-F34FB70B3417}"/>
              </a:ext>
            </a:extLst>
          </p:cNvPr>
          <p:cNvSpPr txBox="1"/>
          <p:nvPr/>
        </p:nvSpPr>
        <p:spPr>
          <a:xfrm>
            <a:off x="1193923" y="1924269"/>
            <a:ext cx="933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66CCFF"/>
              </a:buClr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rgbClr val="D6E5EF"/>
                </a:solidFill>
              </a:rPr>
              <a:t>There are many skills to upgrade in web designing, but mainly these update is going on in Web Designing</a:t>
            </a:r>
            <a:r>
              <a:rPr lang="en-IN" sz="1600" dirty="0">
                <a:solidFill>
                  <a:srgbClr val="D6E5EF"/>
                </a:solidFill>
              </a:rPr>
              <a:t>.</a:t>
            </a:r>
            <a:endParaRPr lang="en-IN" sz="1600" dirty="0"/>
          </a:p>
          <a:p>
            <a:pPr marL="285750" indent="-285750">
              <a:buClr>
                <a:srgbClr val="66CCFF"/>
              </a:buClr>
              <a:buFont typeface="Wingdings" panose="05000000000000000000" pitchFamily="2" charset="2"/>
              <a:buChar char="Ø"/>
            </a:pPr>
            <a:endParaRPr lang="en-IN" sz="1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" name="Google Shape;112;p8"/>
          <p:cNvSpPr/>
          <p:nvPr/>
        </p:nvSpPr>
        <p:spPr>
          <a:xfrm>
            <a:off x="2039815" y="1491972"/>
            <a:ext cx="10242078" cy="138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6EB9FC"/>
              </a:buClr>
              <a:buSzPts val="4374"/>
              <a:buFont typeface="Lora"/>
              <a:buNone/>
            </a:pPr>
            <a:r>
              <a:rPr lang="en-US" sz="4400" dirty="0">
                <a:solidFill>
                  <a:srgbClr val="6EB9FC"/>
                </a:solidFill>
                <a:latin typeface="Lora"/>
                <a:ea typeface="Lora"/>
                <a:cs typeface="Lora"/>
                <a:sym typeface="Lora"/>
              </a:rPr>
              <a:t>Career Aspirations in Web Designing</a:t>
            </a:r>
            <a:endParaRPr sz="4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8"/>
          <p:cNvSpPr/>
          <p:nvPr/>
        </p:nvSpPr>
        <p:spPr>
          <a:xfrm>
            <a:off x="2348389" y="3436144"/>
            <a:ext cx="2777490" cy="347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6EB9FC"/>
              </a:buClr>
              <a:buSzPts val="2187"/>
              <a:buFont typeface="Lora"/>
              <a:buNone/>
            </a:pPr>
            <a:r>
              <a:rPr lang="en-US" sz="2187">
                <a:solidFill>
                  <a:srgbClr val="6EB9FC"/>
                </a:solidFill>
                <a:latin typeface="Lora"/>
                <a:ea typeface="Lora"/>
                <a:cs typeface="Lora"/>
                <a:sym typeface="Lora"/>
              </a:rPr>
              <a:t>Graphic Designer</a:t>
            </a:r>
            <a:endParaRPr sz="2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8"/>
          <p:cNvSpPr/>
          <p:nvPr/>
        </p:nvSpPr>
        <p:spPr>
          <a:xfrm>
            <a:off x="2348389" y="4005501"/>
            <a:ext cx="46956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Skilled in design principles and digital asset creation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8"/>
          <p:cNvSpPr/>
          <p:nvPr/>
        </p:nvSpPr>
        <p:spPr>
          <a:xfrm>
            <a:off x="2348389" y="4916210"/>
            <a:ext cx="4695706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Leverage Photoshop, Illustrator, and other tools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8"/>
          <p:cNvSpPr/>
          <p:nvPr/>
        </p:nvSpPr>
        <p:spPr>
          <a:xfrm>
            <a:off x="2348439" y="5946417"/>
            <a:ext cx="46956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Become an expert graphic designer as a web designer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8"/>
          <p:cNvSpPr/>
          <p:nvPr/>
        </p:nvSpPr>
        <p:spPr>
          <a:xfrm>
            <a:off x="7593672" y="3436150"/>
            <a:ext cx="39279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6EB9FC"/>
              </a:buClr>
              <a:buSzPts val="2187"/>
              <a:buFont typeface="Lora"/>
              <a:buNone/>
            </a:pPr>
            <a:r>
              <a:rPr lang="en-US" sz="2187">
                <a:solidFill>
                  <a:srgbClr val="6EB9FC"/>
                </a:solidFill>
                <a:latin typeface="Lora"/>
                <a:ea typeface="Lora"/>
                <a:cs typeface="Lora"/>
                <a:sym typeface="Lora"/>
              </a:rPr>
              <a:t>User Interface Designer</a:t>
            </a:r>
            <a:endParaRPr sz="2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8"/>
          <p:cNvSpPr/>
          <p:nvPr/>
        </p:nvSpPr>
        <p:spPr>
          <a:xfrm>
            <a:off x="7593687" y="4005501"/>
            <a:ext cx="4695706" cy="71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Overlap with web designers, share goal of positive UX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8"/>
          <p:cNvSpPr/>
          <p:nvPr/>
        </p:nvSpPr>
        <p:spPr>
          <a:xfrm>
            <a:off x="7593687" y="4916210"/>
            <a:ext cx="4695706" cy="71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Develop interactive interfaces to improve customer satisfaction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8"/>
          <p:cNvSpPr/>
          <p:nvPr/>
        </p:nvSpPr>
        <p:spPr>
          <a:xfrm>
            <a:off x="7593687" y="5826919"/>
            <a:ext cx="4695706" cy="71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Learn visual hierarchy at a reputable web design institute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"/>
          <p:cNvSpPr/>
          <p:nvPr/>
        </p:nvSpPr>
        <p:spPr>
          <a:xfrm>
            <a:off x="0" y="-24714"/>
            <a:ext cx="14630400" cy="8229600"/>
          </a:xfrm>
          <a:prstGeom prst="rect">
            <a:avLst/>
          </a:prstGeom>
          <a:solidFill>
            <a:srgbClr val="2528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9"/>
          <p:cNvSpPr/>
          <p:nvPr/>
        </p:nvSpPr>
        <p:spPr>
          <a:xfrm>
            <a:off x="2613898" y="579715"/>
            <a:ext cx="9402485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EB9FC"/>
              </a:buClr>
              <a:buSzPts val="4140"/>
              <a:buFont typeface="Lora"/>
              <a:buNone/>
            </a:pPr>
            <a:r>
              <a:rPr lang="en-US" sz="4000" dirty="0">
                <a:solidFill>
                  <a:srgbClr val="6EB9FC"/>
                </a:solidFill>
                <a:latin typeface="Lora"/>
                <a:ea typeface="Lora"/>
                <a:cs typeface="Lora"/>
                <a:sym typeface="Lora"/>
              </a:rPr>
              <a:t>Design Analyst and the Future of Web Design</a:t>
            </a:r>
            <a:endParaRPr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9"/>
          <p:cNvSpPr/>
          <p:nvPr/>
        </p:nvSpPr>
        <p:spPr>
          <a:xfrm>
            <a:off x="2613898" y="2314694"/>
            <a:ext cx="2993946" cy="2549247"/>
          </a:xfrm>
          <a:prstGeom prst="roundRect">
            <a:avLst>
              <a:gd name="adj" fmla="val 2475"/>
            </a:avLst>
          </a:prstGeom>
          <a:solidFill>
            <a:srgbClr val="363A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9"/>
          <p:cNvSpPr/>
          <p:nvPr/>
        </p:nvSpPr>
        <p:spPr>
          <a:xfrm>
            <a:off x="2824163" y="2524958"/>
            <a:ext cx="2573417" cy="32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24"/>
              </a:lnSpc>
              <a:spcBef>
                <a:spcPts val="0"/>
              </a:spcBef>
              <a:spcAft>
                <a:spcPts val="0"/>
              </a:spcAft>
              <a:buClr>
                <a:srgbClr val="6EB9FC"/>
              </a:buClr>
              <a:buSzPts val="2070"/>
              <a:buFont typeface="Lora"/>
              <a:buNone/>
            </a:pPr>
            <a:r>
              <a:rPr lang="en-US" sz="2070">
                <a:solidFill>
                  <a:srgbClr val="6EB9FC"/>
                </a:solidFill>
                <a:latin typeface="Lora"/>
                <a:ea typeface="Lora"/>
                <a:cs typeface="Lora"/>
                <a:sym typeface="Lora"/>
              </a:rPr>
              <a:t>Design Analyst</a:t>
            </a:r>
            <a:endParaRPr sz="207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9"/>
          <p:cNvSpPr/>
          <p:nvPr/>
        </p:nvSpPr>
        <p:spPr>
          <a:xfrm>
            <a:off x="2824163" y="2979658"/>
            <a:ext cx="2573417" cy="1345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02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6"/>
              <a:buFont typeface="Arial"/>
              <a:buNone/>
            </a:pPr>
            <a:r>
              <a:rPr lang="en-US" sz="1656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Responsible for the visual structure of web pages, creating and refining designs.</a:t>
            </a:r>
            <a:endParaRPr sz="165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9"/>
          <p:cNvSpPr/>
          <p:nvPr/>
        </p:nvSpPr>
        <p:spPr>
          <a:xfrm>
            <a:off x="5818108" y="2314694"/>
            <a:ext cx="2993946" cy="2549247"/>
          </a:xfrm>
          <a:prstGeom prst="roundRect">
            <a:avLst>
              <a:gd name="adj" fmla="val 2475"/>
            </a:avLst>
          </a:prstGeom>
          <a:solidFill>
            <a:srgbClr val="363A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9"/>
          <p:cNvSpPr/>
          <p:nvPr/>
        </p:nvSpPr>
        <p:spPr>
          <a:xfrm>
            <a:off x="6028373" y="2433044"/>
            <a:ext cx="2573417" cy="749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24"/>
              </a:lnSpc>
              <a:spcBef>
                <a:spcPts val="0"/>
              </a:spcBef>
              <a:spcAft>
                <a:spcPts val="0"/>
              </a:spcAft>
              <a:buClr>
                <a:srgbClr val="6EB9FC"/>
              </a:buClr>
              <a:buSzPts val="2070"/>
              <a:buFont typeface="Lora"/>
              <a:buNone/>
            </a:pPr>
            <a:r>
              <a:rPr lang="en-US" sz="2000" dirty="0">
                <a:solidFill>
                  <a:srgbClr val="6EB9FC"/>
                </a:solidFill>
                <a:latin typeface="Lora"/>
                <a:ea typeface="Lora"/>
                <a:cs typeface="Lora"/>
                <a:sym typeface="Lora"/>
              </a:rPr>
              <a:t>Rectifying Design Issues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9"/>
          <p:cNvSpPr/>
          <p:nvPr/>
        </p:nvSpPr>
        <p:spPr>
          <a:xfrm>
            <a:off x="6028373" y="3229631"/>
            <a:ext cx="2573417" cy="1345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02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6"/>
              <a:buFont typeface="Arial"/>
              <a:buNone/>
            </a:pPr>
            <a:r>
              <a:rPr lang="en-US" sz="1656" dirty="0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Leveraging web design training to solve design problems and create engaging experiences.</a:t>
            </a:r>
            <a:endParaRPr sz="1656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9"/>
          <p:cNvSpPr/>
          <p:nvPr/>
        </p:nvSpPr>
        <p:spPr>
          <a:xfrm>
            <a:off x="9022318" y="2314694"/>
            <a:ext cx="2993946" cy="2549247"/>
          </a:xfrm>
          <a:prstGeom prst="roundRect">
            <a:avLst>
              <a:gd name="adj" fmla="val 2475"/>
            </a:avLst>
          </a:prstGeom>
          <a:solidFill>
            <a:srgbClr val="363A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9"/>
          <p:cNvSpPr/>
          <p:nvPr/>
        </p:nvSpPr>
        <p:spPr>
          <a:xfrm>
            <a:off x="9232583" y="2524958"/>
            <a:ext cx="2573417" cy="32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24"/>
              </a:lnSpc>
              <a:spcBef>
                <a:spcPts val="0"/>
              </a:spcBef>
              <a:spcAft>
                <a:spcPts val="0"/>
              </a:spcAft>
              <a:buClr>
                <a:srgbClr val="6EB9FC"/>
              </a:buClr>
              <a:buSzPts val="2070"/>
              <a:buFont typeface="Lora"/>
              <a:buNone/>
            </a:pPr>
            <a:r>
              <a:rPr lang="en-US" sz="2070">
                <a:solidFill>
                  <a:srgbClr val="6EB9FC"/>
                </a:solidFill>
                <a:latin typeface="Lora"/>
                <a:ea typeface="Lora"/>
                <a:cs typeface="Lora"/>
                <a:sym typeface="Lora"/>
              </a:rPr>
              <a:t>Transitioning Roles</a:t>
            </a:r>
            <a:endParaRPr sz="207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9"/>
          <p:cNvSpPr/>
          <p:nvPr/>
        </p:nvSpPr>
        <p:spPr>
          <a:xfrm>
            <a:off x="9232583" y="2979658"/>
            <a:ext cx="2573417" cy="1009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02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6"/>
              <a:buFont typeface="Arial"/>
              <a:buNone/>
            </a:pPr>
            <a:r>
              <a:rPr lang="en-US" sz="1656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Web designers can work as design analysts, leveraging their creative skills.</a:t>
            </a:r>
            <a:endParaRPr sz="165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9"/>
          <p:cNvSpPr/>
          <p:nvPr/>
        </p:nvSpPr>
        <p:spPr>
          <a:xfrm>
            <a:off x="2613898" y="5100518"/>
            <a:ext cx="2993946" cy="2549247"/>
          </a:xfrm>
          <a:prstGeom prst="roundRect">
            <a:avLst>
              <a:gd name="adj" fmla="val 2475"/>
            </a:avLst>
          </a:prstGeom>
          <a:solidFill>
            <a:srgbClr val="363A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9"/>
          <p:cNvSpPr/>
          <p:nvPr/>
        </p:nvSpPr>
        <p:spPr>
          <a:xfrm>
            <a:off x="2824161" y="5206758"/>
            <a:ext cx="2573417" cy="65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24"/>
              </a:lnSpc>
              <a:spcBef>
                <a:spcPts val="0"/>
              </a:spcBef>
              <a:spcAft>
                <a:spcPts val="0"/>
              </a:spcAft>
              <a:buClr>
                <a:srgbClr val="6EB9FC"/>
              </a:buClr>
              <a:buSzPts val="2070"/>
              <a:buFont typeface="Lora"/>
              <a:buNone/>
            </a:pPr>
            <a:r>
              <a:rPr lang="en-US" sz="2000" dirty="0">
                <a:solidFill>
                  <a:srgbClr val="6EB9FC"/>
                </a:solidFill>
                <a:latin typeface="Lora"/>
                <a:ea typeface="Lora"/>
                <a:cs typeface="Lora"/>
                <a:sym typeface="Lora"/>
              </a:rPr>
              <a:t>Rapid Digital Transformation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9"/>
          <p:cNvSpPr/>
          <p:nvPr/>
        </p:nvSpPr>
        <p:spPr>
          <a:xfrm>
            <a:off x="2824162" y="5970222"/>
            <a:ext cx="2573417" cy="1345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02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6"/>
              <a:buFont typeface="Arial"/>
              <a:buNone/>
            </a:pPr>
            <a:r>
              <a:rPr lang="en-US" sz="1656" dirty="0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Every company needs a compelling website to showcase products and services.</a:t>
            </a:r>
            <a:endParaRPr sz="1656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9"/>
          <p:cNvSpPr/>
          <p:nvPr/>
        </p:nvSpPr>
        <p:spPr>
          <a:xfrm>
            <a:off x="5818108" y="5100518"/>
            <a:ext cx="2993946" cy="2549247"/>
          </a:xfrm>
          <a:prstGeom prst="roundRect">
            <a:avLst>
              <a:gd name="adj" fmla="val 2475"/>
            </a:avLst>
          </a:prstGeom>
          <a:solidFill>
            <a:srgbClr val="363A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9"/>
          <p:cNvSpPr/>
          <p:nvPr/>
        </p:nvSpPr>
        <p:spPr>
          <a:xfrm>
            <a:off x="6028373" y="5310783"/>
            <a:ext cx="2573417" cy="32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24"/>
              </a:lnSpc>
              <a:spcBef>
                <a:spcPts val="0"/>
              </a:spcBef>
              <a:spcAft>
                <a:spcPts val="0"/>
              </a:spcAft>
              <a:buClr>
                <a:srgbClr val="6EB9FC"/>
              </a:buClr>
              <a:buSzPts val="2070"/>
              <a:buFont typeface="Lora"/>
              <a:buNone/>
            </a:pPr>
            <a:r>
              <a:rPr lang="en-US" sz="2070">
                <a:solidFill>
                  <a:srgbClr val="6EB9FC"/>
                </a:solidFill>
                <a:latin typeface="Lora"/>
                <a:ea typeface="Lora"/>
                <a:cs typeface="Lora"/>
                <a:sym typeface="Lora"/>
              </a:rPr>
              <a:t>Increased Sales</a:t>
            </a:r>
            <a:endParaRPr sz="207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9"/>
          <p:cNvSpPr/>
          <p:nvPr/>
        </p:nvSpPr>
        <p:spPr>
          <a:xfrm>
            <a:off x="6028373" y="5765483"/>
            <a:ext cx="2573417" cy="1009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02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6"/>
              <a:buFont typeface="Arial"/>
              <a:buNone/>
            </a:pPr>
            <a:r>
              <a:rPr lang="en-US" sz="1656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62% of companies saw sales increase with responsive, engaging websites.</a:t>
            </a:r>
            <a:endParaRPr sz="165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9"/>
          <p:cNvSpPr/>
          <p:nvPr/>
        </p:nvSpPr>
        <p:spPr>
          <a:xfrm>
            <a:off x="9022318" y="5100518"/>
            <a:ext cx="2993946" cy="2549247"/>
          </a:xfrm>
          <a:prstGeom prst="roundRect">
            <a:avLst>
              <a:gd name="adj" fmla="val 2475"/>
            </a:avLst>
          </a:prstGeom>
          <a:solidFill>
            <a:srgbClr val="363A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9"/>
          <p:cNvSpPr/>
          <p:nvPr/>
        </p:nvSpPr>
        <p:spPr>
          <a:xfrm>
            <a:off x="9232583" y="5310783"/>
            <a:ext cx="2573417" cy="65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24"/>
              </a:lnSpc>
              <a:spcBef>
                <a:spcPts val="0"/>
              </a:spcBef>
              <a:spcAft>
                <a:spcPts val="0"/>
              </a:spcAft>
              <a:buClr>
                <a:srgbClr val="6EB9FC"/>
              </a:buClr>
              <a:buSzPts val="2070"/>
              <a:buFont typeface="Lora"/>
              <a:buNone/>
            </a:pPr>
            <a:r>
              <a:rPr lang="en-US" sz="2070">
                <a:solidFill>
                  <a:srgbClr val="6EB9FC"/>
                </a:solidFill>
                <a:latin typeface="Lora"/>
                <a:ea typeface="Lora"/>
                <a:cs typeface="Lora"/>
                <a:sym typeface="Lora"/>
              </a:rPr>
              <a:t>Demand for Web Designers</a:t>
            </a:r>
            <a:endParaRPr sz="207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9"/>
          <p:cNvSpPr/>
          <p:nvPr/>
        </p:nvSpPr>
        <p:spPr>
          <a:xfrm>
            <a:off x="9232583" y="6094095"/>
            <a:ext cx="2573417" cy="1009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60024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656"/>
              <a:buFont typeface="Arial"/>
              <a:buNone/>
            </a:pPr>
            <a:r>
              <a:rPr lang="en-US" sz="1656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Huge need for skilled web designers to create digital experiences.</a:t>
            </a:r>
            <a:endParaRPr sz="165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Google Shape;156;p1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0"/>
          <p:cNvSpPr/>
          <p:nvPr/>
        </p:nvSpPr>
        <p:spPr>
          <a:xfrm>
            <a:off x="833199" y="1884878"/>
            <a:ext cx="7477601" cy="138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6EB9FC"/>
              </a:buClr>
              <a:buSzPts val="4374"/>
              <a:buFont typeface="Lora"/>
              <a:buNone/>
            </a:pPr>
            <a:r>
              <a:rPr lang="en-US" sz="4374">
                <a:solidFill>
                  <a:srgbClr val="6EB9FC"/>
                </a:solidFill>
                <a:latin typeface="Lora"/>
                <a:ea typeface="Lora"/>
                <a:cs typeface="Lora"/>
                <a:sym typeface="Lora"/>
              </a:rPr>
              <a:t>Learning Web Designing at TOPS Technology</a:t>
            </a:r>
            <a:endParaRPr sz="437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0"/>
          <p:cNvSpPr/>
          <p:nvPr/>
        </p:nvSpPr>
        <p:spPr>
          <a:xfrm>
            <a:off x="833197" y="3466102"/>
            <a:ext cx="7477601" cy="1066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Arial"/>
              <a:buNone/>
            </a:pPr>
            <a:endParaRPr lang="en-IN" sz="1750" dirty="0">
              <a:solidFill>
                <a:srgbClr val="D6E5E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750"/>
              <a:buFont typeface="Arial"/>
              <a:buNone/>
            </a:pPr>
            <a:r>
              <a:rPr lang="en-US" sz="1750" dirty="0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At TOPS Technology, I have been learning the essential web design technologies - HTML, CSS, JavaScript, jQuery, and Bootstrap. These tools empower me to create dynamic, responsive, and visually appealing websites.</a:t>
            </a:r>
            <a:endParaRPr sz="17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736</Words>
  <Application>Microsoft Office PowerPoint</Application>
  <PresentationFormat>Custom</PresentationFormat>
  <Paragraphs>126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</vt:lpstr>
      <vt:lpstr>Arial</vt:lpstr>
      <vt:lpstr>Lora</vt:lpstr>
      <vt:lpstr>Wingdings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Riya Shah</cp:lastModifiedBy>
  <cp:revision>21</cp:revision>
  <dcterms:modified xsi:type="dcterms:W3CDTF">2024-04-22T05:53:04Z</dcterms:modified>
</cp:coreProperties>
</file>